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385" r:id="rId3"/>
    <p:sldId id="386" r:id="rId4"/>
    <p:sldId id="388" r:id="rId5"/>
    <p:sldId id="398" r:id="rId6"/>
    <p:sldId id="387" r:id="rId7"/>
    <p:sldId id="393" r:id="rId8"/>
    <p:sldId id="395" r:id="rId9"/>
    <p:sldId id="396" r:id="rId10"/>
    <p:sldId id="397" r:id="rId11"/>
    <p:sldId id="389" r:id="rId12"/>
    <p:sldId id="362" r:id="rId13"/>
    <p:sldId id="390" r:id="rId14"/>
    <p:sldId id="376" r:id="rId15"/>
    <p:sldId id="391" r:id="rId16"/>
    <p:sldId id="384" r:id="rId17"/>
    <p:sldId id="392" r:id="rId18"/>
    <p:sldId id="257" r:id="rId19"/>
    <p:sldId id="394" r:id="rId20"/>
    <p:sldId id="381" r:id="rId21"/>
    <p:sldId id="293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15"/>
    <a:srgbClr val="2956D3"/>
    <a:srgbClr val="4C45C5"/>
    <a:srgbClr val="BEE7FF"/>
    <a:srgbClr val="F4F4FF"/>
    <a:srgbClr val="9F48C5"/>
    <a:srgbClr val="D7D8D5"/>
    <a:srgbClr val="5792F8"/>
    <a:srgbClr val="6291F7"/>
    <a:srgbClr val="ED5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94660"/>
  </p:normalViewPr>
  <p:slideViewPr>
    <p:cSldViewPr snapToGrid="0">
      <p:cViewPr>
        <p:scale>
          <a:sx n="100" d="100"/>
          <a:sy n="100" d="100"/>
        </p:scale>
        <p:origin x="906" y="24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0DC079-E4AE-4438-836D-B3B098193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9" y="2576475"/>
            <a:ext cx="8686522" cy="3686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20C21-39F7-44A6-918C-F8F274EED8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41" y="776534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1CFFFD5-56CF-4385-8960-82F18427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>
            <a:off x="-1" y="4795958"/>
            <a:ext cx="5540002" cy="2062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9939F0-3767-4426-99FA-70D796DC0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>
            <a:off x="928517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7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E2D5E93-1ED9-49FF-B869-99639845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>
            <a:off x="9087190" y="4227896"/>
            <a:ext cx="3104810" cy="26301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BE81CF-62C8-4096-98CD-A24F9678E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H="1">
            <a:off x="0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C03225A-D89B-404F-B2B9-6636D5B55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H="1">
            <a:off x="8847522" y="0"/>
            <a:ext cx="3344478" cy="24723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5F7024-C518-4AE2-9C64-A39AD686E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H="1" flipV="1">
            <a:off x="0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0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F39EED2-4FFC-4C92-98A6-5601E942B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V="1">
            <a:off x="0" y="0"/>
            <a:ext cx="3581261" cy="26352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4F44B0-BECB-4B27-AFEE-DA03EE717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H="1">
            <a:off x="9356425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0256049-EA03-4D24-99ED-0F4ED3682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H="1">
            <a:off x="-1" y="0"/>
            <a:ext cx="3129155" cy="2108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432B78-E200-479B-8CFE-7612E0F82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H="1" flipV="1">
            <a:off x="9432625" y="5100872"/>
            <a:ext cx="2759375" cy="1757128"/>
          </a:xfrm>
          <a:prstGeom prst="rect">
            <a:avLst/>
          </a:prstGeom>
        </p:spPr>
      </p:pic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7A2055A4-257B-4890-AFA5-389865280E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189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3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E7B8B8B-FD17-4DB2-9B7B-6ECA0024A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 flipV="1">
            <a:off x="6651998" y="-1"/>
            <a:ext cx="5540002" cy="20620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CF1A30-37C1-40BA-82E5-62DC4EC22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V="1">
            <a:off x="-1" y="5586385"/>
            <a:ext cx="2906829" cy="1271615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842AFCE-65BA-4C63-8BAF-5B88DDB32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7220FAB0-B29C-4260-80FA-86437C3A92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97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53FEC8DB-0FAF-4305-916E-18CA14D44B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E93854A3-4658-4350-B1D1-A0F274042C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5AC063C-3AFA-427A-BD81-DEB4B3C0EE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CCA5E0-FE79-4941-AF34-263374D52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 flipV="1">
            <a:off x="0" y="0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BE42BE-182C-4299-B7B2-B3E030824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V="1">
            <a:off x="9324829" y="5633374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63C28D1-1678-4823-B4BF-69430108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V="1">
            <a:off x="0" y="4385618"/>
            <a:ext cx="3344478" cy="24723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A8EAE2-97B7-4665-BF9C-21A53A424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8974041" y="0"/>
            <a:ext cx="3217959" cy="1757128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181B12C-E6E9-40B0-97C8-67E0EB2E3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07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D4F7526-B15D-485F-BAE0-B9B7E10F1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>
            <a:off x="8610739" y="4222738"/>
            <a:ext cx="3581261" cy="26352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92D9E-BAF3-4003-A8DC-3F54584FB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V="1">
            <a:off x="0" y="0"/>
            <a:ext cx="2835575" cy="1757128"/>
          </a:xfrm>
          <a:prstGeom prst="rect">
            <a:avLst/>
          </a:prstGeom>
        </p:spPr>
      </p:pic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ED6E98AC-D6EF-41CC-A89B-356193243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9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E657DB8-05DA-47F0-8411-6986D2686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V="1">
            <a:off x="9062845" y="4749800"/>
            <a:ext cx="3129155" cy="2108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BE5FB-613D-4ED0-89B6-73985028E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>
            <a:off x="-1" y="0"/>
            <a:ext cx="2759375" cy="1757128"/>
          </a:xfrm>
          <a:prstGeom prst="rect">
            <a:avLst/>
          </a:prstGeom>
        </p:spPr>
      </p:pic>
      <p:sp>
        <p:nvSpPr>
          <p:cNvPr id="25" name="그림 개체 틀 5">
            <a:extLst>
              <a:ext uri="{FF2B5EF4-FFF2-40B4-BE49-F238E27FC236}">
                <a16:creationId xmlns:a16="http://schemas.microsoft.com/office/drawing/2014/main" id="{B6558A50-3D8D-4C80-99F9-B4B25BFDBF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9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A8A924F-54D1-4C99-A45B-9ECCB6F9C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6625" y="3113340"/>
            <a:ext cx="8686522" cy="36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058424-7F2E-49BE-9F5C-FB0359D80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058" y="56477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871F4D6-F855-4E59-BDD9-473BFA3C2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V="1">
            <a:off x="-1" y="-1"/>
            <a:ext cx="5540002" cy="20620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AA57FA-29BA-478D-9145-FE6AA901D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 flipV="1">
            <a:off x="9285171" y="5586385"/>
            <a:ext cx="2906829" cy="1271615"/>
          </a:xfrm>
          <a:prstGeom prst="rect">
            <a:avLst/>
          </a:prstGeom>
        </p:spPr>
      </p:pic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754C9DD3-0FA8-447D-B8E3-85F97AEFB1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10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F3932AA-B648-4A8E-9447-7C674FF14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2"/>
          <a:stretch/>
        </p:blipFill>
        <p:spPr>
          <a:xfrm flipV="1">
            <a:off x="896090" y="0"/>
            <a:ext cx="8686522" cy="3182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BB9A90-71FB-44D9-9F33-B499951E9C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86299" y="506972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258F82F-2EB2-4C3C-BBC6-8263EE5BFC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505478" y="199019"/>
            <a:ext cx="8686522" cy="36863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1CCB8C-285E-4485-B57E-6180751A3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9" r="2189"/>
          <a:stretch/>
        </p:blipFill>
        <p:spPr>
          <a:xfrm flipH="1" flipV="1">
            <a:off x="0" y="5278328"/>
            <a:ext cx="3871407" cy="1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FEB8322-AFF1-4918-8900-A80CEB86E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>
            <a:off x="6651998" y="4795958"/>
            <a:ext cx="5540002" cy="20620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8F69D2-C88B-4FEF-9B11-B7170E276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>
            <a:off x="-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F81C033-F2D5-4CB1-8A7F-78693C23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>
            <a:off x="0" y="4227896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AFDC70-30B1-4A9F-B4A1-337ECD6D3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>
            <a:off x="9324829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F83B074-7D43-4F01-8DF2-DEDEDC47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>
            <a:off x="0" y="0"/>
            <a:ext cx="3344478" cy="2472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637C75-81A7-4D11-A2F8-2A4153450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V="1">
            <a:off x="8974041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62472BE-1544-40FE-AAA5-32443C9DC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 flipV="1">
            <a:off x="8610739" y="0"/>
            <a:ext cx="3581261" cy="2635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35A22A-EFBD-440B-8A9B-830EA52D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>
            <a:off x="0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6A9D937-112C-4AA5-9DE1-C66FB9F74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>
            <a:off x="9062845" y="0"/>
            <a:ext cx="3129155" cy="210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3B452D-BC28-48DF-B224-94A361A52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V="1">
            <a:off x="-1" y="5100872"/>
            <a:ext cx="27593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9" r:id="rId2"/>
    <p:sldLayoutId id="2147483690" r:id="rId3"/>
    <p:sldLayoutId id="2147483691" r:id="rId4"/>
    <p:sldLayoutId id="2147483688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60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1BDFB-62FF-4866-8A0C-3DAE0C133E8B}"/>
              </a:ext>
            </a:extLst>
          </p:cNvPr>
          <p:cNvSpPr txBox="1"/>
          <p:nvPr/>
        </p:nvSpPr>
        <p:spPr>
          <a:xfrm>
            <a:off x="941043" y="705111"/>
            <a:ext cx="10165977" cy="7520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«Исследование </a:t>
            </a:r>
            <a:r>
              <a:rPr lang="ru-RU" sz="3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э</a:t>
            </a:r>
            <a:r>
              <a:rPr lang="ru-RU" sz="32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ффективности</a:t>
            </a:r>
            <a:r>
              <a:rPr lang="ru-RU" sz="32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ru-RU" sz="32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носовых обтекателей»</a:t>
            </a:r>
            <a:endParaRPr lang="ru-RU" sz="3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D8D7A-2B4F-4F9C-99B2-A3F613F67779}"/>
              </a:ext>
            </a:extLst>
          </p:cNvPr>
          <p:cNvSpPr txBox="1"/>
          <p:nvPr/>
        </p:nvSpPr>
        <p:spPr>
          <a:xfrm>
            <a:off x="2969688" y="3104406"/>
            <a:ext cx="6252616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Команда </a:t>
            </a:r>
            <a:r>
              <a:rPr lang="ru-RU" sz="24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«</a:t>
            </a:r>
            <a:r>
              <a:rPr lang="ru-RU" sz="2400" b="1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Ламинар</a:t>
            </a:r>
            <a:r>
              <a:rPr lang="ru-RU" sz="24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»</a:t>
            </a:r>
            <a:endParaRPr lang="ko-KR" altLang="en-US" sz="2400" b="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31E58-EAD3-F6E7-3BD9-998407978778}"/>
              </a:ext>
            </a:extLst>
          </p:cNvPr>
          <p:cNvSpPr txBox="1"/>
          <p:nvPr/>
        </p:nvSpPr>
        <p:spPr>
          <a:xfrm flipH="1">
            <a:off x="3081276" y="3772644"/>
            <a:ext cx="614102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pc="3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М8О-108БВ-25</a:t>
            </a:r>
            <a:endParaRPr lang="ko-KR" altLang="en-US" spc="3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F7363-55A2-6AC0-AB3B-7AC2FAF0BB29}"/>
              </a:ext>
            </a:extLst>
          </p:cNvPr>
          <p:cNvSpPr txBox="1"/>
          <p:nvPr/>
        </p:nvSpPr>
        <p:spPr>
          <a:xfrm>
            <a:off x="1870455" y="5203005"/>
            <a:ext cx="8307154" cy="83099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Проектная работа по курсу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«Введение в авиационную и ракетно-космическую технику</a:t>
            </a:r>
            <a:r>
              <a:rPr lang="ru-RU" sz="24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»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C2A19-833B-4F80-B61F-E0ADFA2BC160}"/>
              </a:ext>
            </a:extLst>
          </p:cNvPr>
          <p:cNvSpPr txBox="1"/>
          <p:nvPr/>
        </p:nvSpPr>
        <p:spPr>
          <a:xfrm>
            <a:off x="4812073" y="6061639"/>
            <a:ext cx="2567845" cy="46487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НИУ МАИ, Москва, 2025</a:t>
            </a:r>
            <a:endParaRPr lang="ru-RU" sz="18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59B6-B60B-2E76-5205-11FC9BCE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CECE69-FBED-9A53-7D19-3A22B0DB4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26"/>
          <a:stretch>
            <a:fillRect/>
          </a:stretch>
        </p:blipFill>
        <p:spPr>
          <a:xfrm>
            <a:off x="1792941" y="936758"/>
            <a:ext cx="8602054" cy="48589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D5C61-D0E2-AFC1-4AC2-9BDE6537338D}"/>
              </a:ext>
            </a:extLst>
          </p:cNvPr>
          <p:cNvSpPr txBox="1"/>
          <p:nvPr/>
        </p:nvSpPr>
        <p:spPr>
          <a:xfrm>
            <a:off x="2436368" y="5795729"/>
            <a:ext cx="7315199" cy="880369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С обтекателем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Fz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 = 56721 Н, отрывные области практически отсутствуют, давление в области носа намного меньше</a:t>
            </a:r>
            <a:endParaRPr lang="ru-RU" sz="18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4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4236715" y="2655308"/>
            <a:ext cx="3718570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Программная реализация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334499" y="2828828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55">
            <a:extLst>
              <a:ext uri="{FF2B5EF4-FFF2-40B4-BE49-F238E27FC236}">
                <a16:creationId xmlns:a16="http://schemas.microsoft.com/office/drawing/2014/main" id="{E15A1832-BA3C-6922-4C74-21B200038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76" y="3031003"/>
            <a:ext cx="1040894" cy="7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8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C95794-A244-8DB6-5F68-012C5FAFD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5" y="282322"/>
            <a:ext cx="3125568" cy="293886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10000" endPos="50000" dist="101600" dir="5400000" sy="-100000" algn="bl" rotWithShape="0"/>
          </a:effectLst>
        </p:spPr>
      </p:pic>
      <p:pic>
        <p:nvPicPr>
          <p:cNvPr id="5" name="Рисунок 4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288CC7-2939-8A83-D87C-D622DA53E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00" y="282322"/>
            <a:ext cx="3339232" cy="5619791"/>
          </a:xfrm>
          <a:prstGeom prst="rect">
            <a:avLst/>
          </a:prstGeom>
          <a:ln w="19050">
            <a:solidFill>
              <a:srgbClr val="15151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10000" endPos="40000" dist="1016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53480-17EF-4FB9-7C2A-11453DAD2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75" y="282323"/>
            <a:ext cx="3185225" cy="561979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10000" endPos="40000" dist="101600" dir="5400000" sy="-100000" algn="bl" rotWithShape="0"/>
          </a:effectLst>
        </p:spPr>
      </p:pic>
      <p:sp>
        <p:nvSpPr>
          <p:cNvPr id="8" name="직사각형 18">
            <a:extLst>
              <a:ext uri="{FF2B5EF4-FFF2-40B4-BE49-F238E27FC236}">
                <a16:creationId xmlns:a16="http://schemas.microsoft.com/office/drawing/2014/main" id="{D00860BF-5B27-A422-E8FE-E90F80938B7E}"/>
              </a:ext>
            </a:extLst>
          </p:cNvPr>
          <p:cNvSpPr/>
          <p:nvPr/>
        </p:nvSpPr>
        <p:spPr>
          <a:xfrm>
            <a:off x="22182" y="1551698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657E2592-C6F5-C446-93E8-53F8D16D5B2F}"/>
              </a:ext>
            </a:extLst>
          </p:cNvPr>
          <p:cNvSpPr/>
          <p:nvPr/>
        </p:nvSpPr>
        <p:spPr>
          <a:xfrm>
            <a:off x="3842680" y="1551698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4E1F0841-BBFE-FDE9-700E-9E54902D4DBF}"/>
              </a:ext>
            </a:extLst>
          </p:cNvPr>
          <p:cNvSpPr/>
          <p:nvPr/>
        </p:nvSpPr>
        <p:spPr>
          <a:xfrm>
            <a:off x="7952852" y="1551698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0DF3AAC4-A48F-AC37-C67E-54157165B284}"/>
              </a:ext>
            </a:extLst>
          </p:cNvPr>
          <p:cNvSpPr/>
          <p:nvPr/>
        </p:nvSpPr>
        <p:spPr>
          <a:xfrm>
            <a:off x="1009355" y="3499584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8">
            <a:extLst>
              <a:ext uri="{FF2B5EF4-FFF2-40B4-BE49-F238E27FC236}">
                <a16:creationId xmlns:a16="http://schemas.microsoft.com/office/drawing/2014/main" id="{3F25CC8A-1733-4BBE-EE7C-5EA776004CAE}"/>
              </a:ext>
            </a:extLst>
          </p:cNvPr>
          <p:cNvSpPr/>
          <p:nvPr/>
        </p:nvSpPr>
        <p:spPr>
          <a:xfrm>
            <a:off x="1009355" y="4229970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8">
            <a:extLst>
              <a:ext uri="{FF2B5EF4-FFF2-40B4-BE49-F238E27FC236}">
                <a16:creationId xmlns:a16="http://schemas.microsoft.com/office/drawing/2014/main" id="{CA92380A-3942-426C-BFE2-D0DE70FF1972}"/>
              </a:ext>
            </a:extLst>
          </p:cNvPr>
          <p:cNvSpPr/>
          <p:nvPr/>
        </p:nvSpPr>
        <p:spPr>
          <a:xfrm>
            <a:off x="1009355" y="4954748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9024F-3989-2AA4-4B27-D609BEB60BC2}"/>
              </a:ext>
            </a:extLst>
          </p:cNvPr>
          <p:cNvSpPr txBox="1"/>
          <p:nvPr/>
        </p:nvSpPr>
        <p:spPr>
          <a:xfrm>
            <a:off x="1530301" y="3483243"/>
            <a:ext cx="2181062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Считывание данных</a:t>
            </a:r>
            <a:endParaRPr lang="ko-KR" alt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1E4E1-AB67-56C2-03BE-78274FAAFD2B}"/>
              </a:ext>
            </a:extLst>
          </p:cNvPr>
          <p:cNvSpPr txBox="1"/>
          <p:nvPr/>
        </p:nvSpPr>
        <p:spPr>
          <a:xfrm>
            <a:off x="1527158" y="4213629"/>
            <a:ext cx="2184205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Подготовка данных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853D3-5423-3537-3D1B-18A26A561770}"/>
              </a:ext>
            </a:extLst>
          </p:cNvPr>
          <p:cNvSpPr txBox="1"/>
          <p:nvPr/>
        </p:nvSpPr>
        <p:spPr>
          <a:xfrm>
            <a:off x="1530300" y="4944015"/>
            <a:ext cx="2184205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Построение графиков</a:t>
            </a:r>
            <a:endParaRPr lang="ko-KR" altLang="en-US" sz="14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그래픽 532">
            <a:extLst>
              <a:ext uri="{FF2B5EF4-FFF2-40B4-BE49-F238E27FC236}">
                <a16:creationId xmlns:a16="http://schemas.microsoft.com/office/drawing/2014/main" id="{D4E1C022-3702-32C6-F1B7-292C43EDD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539" y="3449467"/>
            <a:ext cx="386230" cy="500344"/>
          </a:xfrm>
          <a:prstGeom prst="rect">
            <a:avLst/>
          </a:prstGeom>
        </p:spPr>
      </p:pic>
      <p:pic>
        <p:nvPicPr>
          <p:cNvPr id="25" name="그래픽 533">
            <a:extLst>
              <a:ext uri="{FF2B5EF4-FFF2-40B4-BE49-F238E27FC236}">
                <a16:creationId xmlns:a16="http://schemas.microsoft.com/office/drawing/2014/main" id="{A62A7FD7-87A8-8D67-9076-262639B18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339" y="4236910"/>
            <a:ext cx="386230" cy="386230"/>
          </a:xfrm>
          <a:prstGeom prst="rect">
            <a:avLst/>
          </a:prstGeom>
        </p:spPr>
      </p:pic>
      <p:pic>
        <p:nvPicPr>
          <p:cNvPr id="26" name="그래픽 585">
            <a:extLst>
              <a:ext uri="{FF2B5EF4-FFF2-40B4-BE49-F238E27FC236}">
                <a16:creationId xmlns:a16="http://schemas.microsoft.com/office/drawing/2014/main" id="{64BAE273-A432-4094-E078-F836F4C8E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203" y="4931539"/>
            <a:ext cx="395010" cy="4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4293313" y="2644170"/>
            <a:ext cx="3605374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Графический анализ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469">
            <a:extLst>
              <a:ext uri="{FF2B5EF4-FFF2-40B4-BE49-F238E27FC236}">
                <a16:creationId xmlns:a16="http://schemas.microsoft.com/office/drawing/2014/main" id="{D97A85E0-EAC7-90C6-4B8C-B32C12500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65" y="2950063"/>
            <a:ext cx="1120520" cy="9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93B0A7-843F-4A65-B818-B749BB555DBA}"/>
              </a:ext>
            </a:extLst>
          </p:cNvPr>
          <p:cNvGrpSpPr/>
          <p:nvPr/>
        </p:nvGrpSpPr>
        <p:grpSpPr>
          <a:xfrm>
            <a:off x="175923" y="3182470"/>
            <a:ext cx="1145762" cy="1124477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EEDA39E-35BF-4A98-A01C-F75350CA1389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64B1679-0939-4713-AF9B-35F00718B10B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0ECBA6E-2456-4C63-8D99-4D3E72B470BA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67B1330-E978-4681-B4BA-C403181AF776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333F9D1-F3B0-4F34-A308-FCE15F4DF60A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2" name="Рисунок 21" descr="Изображение выглядит как текст, линия, График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CA7EDE7-EC63-73B1-7FFA-88E749F9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74" y="318988"/>
            <a:ext cx="4004373" cy="300327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24" name="Рисунок 23" descr="Изображение выглядит как текст, диаграмма, линия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DEDFD7-C76B-39C1-410B-848EDE66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38" y="315718"/>
            <a:ext cx="4004373" cy="300327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26" name="Рисунок 25" descr="Изображение выглядит как текст, линия, снимок экран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D4DF39F-BF60-0630-0BC9-612B05DB9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38" y="3583808"/>
            <a:ext cx="4004373" cy="297199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7" name="직사각형 18">
            <a:extLst>
              <a:ext uri="{FF2B5EF4-FFF2-40B4-BE49-F238E27FC236}">
                <a16:creationId xmlns:a16="http://schemas.microsoft.com/office/drawing/2014/main" id="{E8DDBB66-AA7F-9909-437E-079275148967}"/>
              </a:ext>
            </a:extLst>
          </p:cNvPr>
          <p:cNvSpPr/>
          <p:nvPr/>
        </p:nvSpPr>
        <p:spPr>
          <a:xfrm>
            <a:off x="1699120" y="1620572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직사각형 18">
            <a:extLst>
              <a:ext uri="{FF2B5EF4-FFF2-40B4-BE49-F238E27FC236}">
                <a16:creationId xmlns:a16="http://schemas.microsoft.com/office/drawing/2014/main" id="{A67BEE3B-BEBD-4603-76CD-A223AE8D5183}"/>
              </a:ext>
            </a:extLst>
          </p:cNvPr>
          <p:cNvSpPr/>
          <p:nvPr/>
        </p:nvSpPr>
        <p:spPr>
          <a:xfrm>
            <a:off x="6628428" y="1617302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직사각형 18">
            <a:extLst>
              <a:ext uri="{FF2B5EF4-FFF2-40B4-BE49-F238E27FC236}">
                <a16:creationId xmlns:a16="http://schemas.microsoft.com/office/drawing/2014/main" id="{8ADAF652-0C18-B86C-8931-9AEBFAA87867}"/>
              </a:ext>
            </a:extLst>
          </p:cNvPr>
          <p:cNvSpPr/>
          <p:nvPr/>
        </p:nvSpPr>
        <p:spPr>
          <a:xfrm>
            <a:off x="6628429" y="4869751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18">
            <a:extLst>
              <a:ext uri="{FF2B5EF4-FFF2-40B4-BE49-F238E27FC236}">
                <a16:creationId xmlns:a16="http://schemas.microsoft.com/office/drawing/2014/main" id="{8C5C372B-6B9E-85E5-34CA-7E1E24FD0694}"/>
              </a:ext>
            </a:extLst>
          </p:cNvPr>
          <p:cNvSpPr/>
          <p:nvPr/>
        </p:nvSpPr>
        <p:spPr>
          <a:xfrm>
            <a:off x="2115870" y="4236214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직사각형 18">
            <a:extLst>
              <a:ext uri="{FF2B5EF4-FFF2-40B4-BE49-F238E27FC236}">
                <a16:creationId xmlns:a16="http://schemas.microsoft.com/office/drawing/2014/main" id="{947EDA91-0B08-FC44-94B8-A2755EA8CCE1}"/>
              </a:ext>
            </a:extLst>
          </p:cNvPr>
          <p:cNvSpPr/>
          <p:nvPr/>
        </p:nvSpPr>
        <p:spPr>
          <a:xfrm>
            <a:off x="2115870" y="4966600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EC9BCF15-A51D-3790-D189-2D36E72EAFA8}"/>
              </a:ext>
            </a:extLst>
          </p:cNvPr>
          <p:cNvSpPr/>
          <p:nvPr/>
        </p:nvSpPr>
        <p:spPr>
          <a:xfrm>
            <a:off x="2115870" y="5691378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034C4F-621E-189A-31EE-F9B414963FF6}"/>
              </a:ext>
            </a:extLst>
          </p:cNvPr>
          <p:cNvSpPr txBox="1"/>
          <p:nvPr/>
        </p:nvSpPr>
        <p:spPr>
          <a:xfrm>
            <a:off x="2633672" y="4217208"/>
            <a:ext cx="3355363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Общий график массы ЛА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E1543-46D2-9D1D-3549-23F4EBA033C2}"/>
              </a:ext>
            </a:extLst>
          </p:cNvPr>
          <p:cNvSpPr txBox="1"/>
          <p:nvPr/>
        </p:nvSpPr>
        <p:spPr>
          <a:xfrm>
            <a:off x="2630529" y="4954293"/>
            <a:ext cx="3358507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График разницы масс ЛА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8D2CE8-2B53-0E78-136B-7FBEBFCD0AE3}"/>
              </a:ext>
            </a:extLst>
          </p:cNvPr>
          <p:cNvSpPr txBox="1"/>
          <p:nvPr/>
        </p:nvSpPr>
        <p:spPr>
          <a:xfrm>
            <a:off x="2630529" y="5675037"/>
            <a:ext cx="3358508" cy="43279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Детальный график уменьшения масс ЛА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02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3854128" y="3013501"/>
            <a:ext cx="4483744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Симуляция в </a:t>
            </a:r>
            <a:r>
              <a:rPr lang="en-US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KSP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563">
            <a:extLst>
              <a:ext uri="{FF2B5EF4-FFF2-40B4-BE49-F238E27FC236}">
                <a16:creationId xmlns:a16="http://schemas.microsoft.com/office/drawing/2014/main" id="{1F55E41E-98B0-5B2D-6913-377353D1A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65" y="2916169"/>
            <a:ext cx="969716" cy="10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6A04E5-A226-4A3E-980E-FE355C88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9" name="Рисунок 8" descr="Изображение выглядит как самолет, на открытом воздухе, Путешествие по воздуху, транспор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2B46175-BB6E-4C03-9C72-2FC26D6FAD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8719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74E18A-154C-E460-A22A-21C9DBE39A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96002" y="2576611"/>
            <a:ext cx="3158825" cy="129837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После завершения всех приготовлений можно начать симуляцию!</a:t>
            </a:r>
            <a:endParaRPr lang="en-US" altLang="ko-KR" sz="1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9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2919711" y="3013497"/>
            <a:ext cx="6352578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Заключение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86">
            <a:extLst>
              <a:ext uri="{FF2B5EF4-FFF2-40B4-BE49-F238E27FC236}">
                <a16:creationId xmlns:a16="http://schemas.microsoft.com/office/drawing/2014/main" id="{032D2907-C494-3C6A-D53A-7BB022FF6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65" y="2956905"/>
            <a:ext cx="944179" cy="9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8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A3BA7B-0829-3840-1F3C-5C90EF61AF9D}"/>
              </a:ext>
            </a:extLst>
          </p:cNvPr>
          <p:cNvSpPr txBox="1"/>
          <p:nvPr/>
        </p:nvSpPr>
        <p:spPr>
          <a:xfrm>
            <a:off x="1748607" y="924741"/>
            <a:ext cx="3158825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Вывод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63387-4D01-22AA-208C-EC13AD5A3022}"/>
              </a:ext>
            </a:extLst>
          </p:cNvPr>
          <p:cNvSpPr txBox="1"/>
          <p:nvPr/>
        </p:nvSpPr>
        <p:spPr>
          <a:xfrm>
            <a:off x="7318994" y="924740"/>
            <a:ext cx="3158825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Проделанная работа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877F5-F05D-C8F8-4705-79AF376F09EF}"/>
              </a:ext>
            </a:extLst>
          </p:cNvPr>
          <p:cNvSpPr txBox="1"/>
          <p:nvPr/>
        </p:nvSpPr>
        <p:spPr>
          <a:xfrm>
            <a:off x="789186" y="1660801"/>
            <a:ext cx="5077666" cy="129586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Наличие носового обтекателя существенно влияет на силу сопротивления воздуха, а следовательно в долгосрочной перспективе и на расход топлива</a:t>
            </a:r>
            <a:endParaRPr lang="ru-RU" sz="18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59091-FED4-3AC9-79FF-BC24DE344674}"/>
              </a:ext>
            </a:extLst>
          </p:cNvPr>
          <p:cNvSpPr txBox="1"/>
          <p:nvPr/>
        </p:nvSpPr>
        <p:spPr>
          <a:xfrm>
            <a:off x="6554298" y="1660801"/>
            <a:ext cx="5081889" cy="295786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Разработка физ. модели процесса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Расчёт задачи методом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CFD-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моделирования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Запуск двух ЛА в среде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KSP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 с использованием автопилота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Графический анализ полученных результатов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Подтверждение результатов, полученных в п.2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Вывод</a:t>
            </a:r>
          </a:p>
        </p:txBody>
      </p:sp>
      <p:pic>
        <p:nvPicPr>
          <p:cNvPr id="8" name="그래픽 600">
            <a:extLst>
              <a:ext uri="{FF2B5EF4-FFF2-40B4-BE49-F238E27FC236}">
                <a16:creationId xmlns:a16="http://schemas.microsoft.com/office/drawing/2014/main" id="{9C1F80FC-A292-C41B-7289-B8B2C7B9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145" y="465269"/>
            <a:ext cx="365748" cy="351118"/>
          </a:xfrm>
          <a:prstGeom prst="rect">
            <a:avLst/>
          </a:prstGeom>
        </p:spPr>
      </p:pic>
      <p:pic>
        <p:nvPicPr>
          <p:cNvPr id="9" name="그래픽 517">
            <a:extLst>
              <a:ext uri="{FF2B5EF4-FFF2-40B4-BE49-F238E27FC236}">
                <a16:creationId xmlns:a16="http://schemas.microsoft.com/office/drawing/2014/main" id="{B311027E-05B1-AAC4-CC21-7D3BE6835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1401" y="395043"/>
            <a:ext cx="474010" cy="4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2919711" y="2969444"/>
            <a:ext cx="6352578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Приложение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62">
            <a:extLst>
              <a:ext uri="{FF2B5EF4-FFF2-40B4-BE49-F238E27FC236}">
                <a16:creationId xmlns:a16="http://schemas.microsoft.com/office/drawing/2014/main" id="{6A038FD3-0648-E2A8-B11B-A055E61D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65" y="2969444"/>
            <a:ext cx="802123" cy="9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4726233" y="2951337"/>
            <a:ext cx="2739533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Введение</a:t>
            </a:r>
            <a:endParaRPr lang="ko-KR" altLang="en-US" sz="4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05433" y="2828829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18">
            <a:extLst>
              <a:ext uri="{FF2B5EF4-FFF2-40B4-BE49-F238E27FC236}">
                <a16:creationId xmlns:a16="http://schemas.microsoft.com/office/drawing/2014/main" id="{0217910B-1B2A-0ACA-C91D-DE4B7098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142" y="2951337"/>
            <a:ext cx="739014" cy="9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9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965C73C-D731-46EA-91E1-1CC3B50491C3}"/>
              </a:ext>
            </a:extLst>
          </p:cNvPr>
          <p:cNvSpPr txBox="1"/>
          <p:nvPr/>
        </p:nvSpPr>
        <p:spPr>
          <a:xfrm>
            <a:off x="1535930" y="2325379"/>
            <a:ext cx="4229355" cy="220724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ru-RU" altLang="ko-KR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Ознакомится с проектом можно по </a:t>
            </a:r>
            <a:r>
              <a:rPr lang="en-US" altLang="ko-KR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QR </a:t>
            </a:r>
            <a:r>
              <a:rPr lang="ru-RU" altLang="ko-KR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коду</a:t>
            </a:r>
            <a:endParaRPr lang="ko-KR" altLang="en-US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50995E-A016-432C-8073-825B91143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779" y="1728353"/>
            <a:ext cx="3401291" cy="340129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84109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375B1-3A83-478F-AC43-801D9B3FAF22}"/>
              </a:ext>
            </a:extLst>
          </p:cNvPr>
          <p:cNvSpPr txBox="1"/>
          <p:nvPr/>
        </p:nvSpPr>
        <p:spPr>
          <a:xfrm>
            <a:off x="2425280" y="2921168"/>
            <a:ext cx="7341437" cy="1015663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Спасибо за внимание</a:t>
            </a:r>
            <a:r>
              <a:rPr lang="en-US" altLang="ko-KR" sz="6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!</a:t>
            </a:r>
          </a:p>
        </p:txBody>
      </p:sp>
      <p:pic>
        <p:nvPicPr>
          <p:cNvPr id="2" name="그래픽 511">
            <a:extLst>
              <a:ext uri="{FF2B5EF4-FFF2-40B4-BE49-F238E27FC236}">
                <a16:creationId xmlns:a16="http://schemas.microsoft.com/office/drawing/2014/main" id="{9342F9C4-F8EA-59E5-3EC2-2D3F0C765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937" y="4605831"/>
            <a:ext cx="1700121" cy="12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9EE6A8F-E10B-4F40-BBA7-319AE9C2C7A8}"/>
              </a:ext>
            </a:extLst>
          </p:cNvPr>
          <p:cNvSpPr txBox="1"/>
          <p:nvPr/>
        </p:nvSpPr>
        <p:spPr>
          <a:xfrm>
            <a:off x="2930564" y="1237918"/>
            <a:ext cx="6330850" cy="1154541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П</a:t>
            </a:r>
            <a:r>
              <a:rPr lang="ru-RU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утем сравнительного виртуального тестирования определить, как отсутствие или наличие обтекателя влияет на характеристики полёта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ЛА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865C0A-5388-4711-A757-E99F7803E079}"/>
              </a:ext>
            </a:extLst>
          </p:cNvPr>
          <p:cNvSpPr/>
          <p:nvPr/>
        </p:nvSpPr>
        <p:spPr>
          <a:xfrm>
            <a:off x="5604995" y="532198"/>
            <a:ext cx="981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Цель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B7727C-9870-4BF5-872B-312E5F1ED00A}"/>
              </a:ext>
            </a:extLst>
          </p:cNvPr>
          <p:cNvSpPr txBox="1"/>
          <p:nvPr/>
        </p:nvSpPr>
        <p:spPr>
          <a:xfrm>
            <a:off x="3399838" y="3915513"/>
            <a:ext cx="5392306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Клочков М. В. – тимлид, физик, математик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Сарвиро А. С. – программист, тестировщик </a:t>
            </a:r>
            <a:r>
              <a:rPr lang="en-US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KSP</a:t>
            </a:r>
            <a:endParaRPr lang="ru-RU" u="none" strike="noStrike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Рудаков Д. А. – программист, тестировщик </a:t>
            </a:r>
            <a:r>
              <a:rPr lang="en-US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KSP</a:t>
            </a:r>
            <a:endParaRPr lang="ru-RU" u="none" strike="noStrike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Катышев М.М. – технический писатель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7B1146-1F6F-4483-9D3E-C9A76AB05376}"/>
              </a:ext>
            </a:extLst>
          </p:cNvPr>
          <p:cNvSpPr/>
          <p:nvPr/>
        </p:nvSpPr>
        <p:spPr>
          <a:xfrm>
            <a:off x="4653641" y="3088213"/>
            <a:ext cx="2884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Состав команды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15">
            <a:extLst>
              <a:ext uri="{FF2B5EF4-FFF2-40B4-BE49-F238E27FC236}">
                <a16:creationId xmlns:a16="http://schemas.microsoft.com/office/drawing/2014/main" id="{70356915-A6C0-6423-A295-0CA60E8A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37" y="4267966"/>
            <a:ext cx="1069816" cy="999662"/>
          </a:xfrm>
          <a:prstGeom prst="rect">
            <a:avLst/>
          </a:prstGeom>
        </p:spPr>
      </p:pic>
      <p:pic>
        <p:nvPicPr>
          <p:cNvPr id="3" name="그래픽 605">
            <a:extLst>
              <a:ext uri="{FF2B5EF4-FFF2-40B4-BE49-F238E27FC236}">
                <a16:creationId xmlns:a16="http://schemas.microsoft.com/office/drawing/2014/main" id="{729FF32D-1D2B-5B76-4DB8-3DA0C1043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62" y="1324192"/>
            <a:ext cx="981991" cy="9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5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470F86-1739-44D7-B02F-DB22DD4D3E7E}"/>
              </a:ext>
            </a:extLst>
          </p:cNvPr>
          <p:cNvSpPr txBox="1"/>
          <p:nvPr/>
        </p:nvSpPr>
        <p:spPr>
          <a:xfrm>
            <a:off x="2091680" y="1854819"/>
            <a:ext cx="945789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Выбрать самолет, на основе которого будет производиться исследование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Составить физ.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модель, с применением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CFD-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моделирования рассчитать её</a:t>
            </a:r>
            <a:endParaRPr lang="ru-RU" u="none" strike="noStrike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Произвести два эксперимента с одинаковыми полетными заданиями в среде </a:t>
            </a:r>
            <a:r>
              <a:rPr lang="en-US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KSP</a:t>
            </a:r>
            <a:endParaRPr lang="ru-RU" u="none" strike="noStrike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Сравнить полученные данные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Сделать вывод о влиянии носового обтекателя на полёт самолета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Подготовить материалы для отчета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Составить отчет о проделанной работе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A569EF-FAB7-448F-BECA-00BE10D0F60E}"/>
              </a:ext>
            </a:extLst>
          </p:cNvPr>
          <p:cNvSpPr/>
          <p:nvPr/>
        </p:nvSpPr>
        <p:spPr>
          <a:xfrm>
            <a:off x="5371375" y="455269"/>
            <a:ext cx="1449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Задачи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517">
            <a:extLst>
              <a:ext uri="{FF2B5EF4-FFF2-40B4-BE49-F238E27FC236}">
                <a16:creationId xmlns:a16="http://schemas.microsoft.com/office/drawing/2014/main" id="{05DF8A8D-3A25-F1B7-BB05-DD6E9239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959" y="2979245"/>
            <a:ext cx="1011949" cy="8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2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E5C0-D70B-7FDB-3512-A89654AE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30ED50-D556-D700-B51B-FE547EB70C64}"/>
              </a:ext>
            </a:extLst>
          </p:cNvPr>
          <p:cNvSpPr/>
          <p:nvPr/>
        </p:nvSpPr>
        <p:spPr>
          <a:xfrm>
            <a:off x="4377396" y="368984"/>
            <a:ext cx="34372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</a:rPr>
              <a:t>Конструкция ЛА и полетное задание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ADEFF9-AA3B-191E-6F69-D0B20C0E2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2" r="14681"/>
          <a:stretch>
            <a:fillRect/>
          </a:stretch>
        </p:blipFill>
        <p:spPr>
          <a:xfrm>
            <a:off x="1613635" y="2041921"/>
            <a:ext cx="4123764" cy="281575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BC56B9-6304-E2F0-BDDC-743939A6C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12727"/>
          <a:stretch>
            <a:fillRect/>
          </a:stretch>
        </p:blipFill>
        <p:spPr>
          <a:xfrm>
            <a:off x="6400809" y="2041922"/>
            <a:ext cx="4212687" cy="281574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3AEF24-34B5-28F7-76AB-703A1D2E935B}"/>
              </a:ext>
            </a:extLst>
          </p:cNvPr>
          <p:cNvSpPr txBox="1"/>
          <p:nvPr/>
        </p:nvSpPr>
        <p:spPr>
          <a:xfrm>
            <a:off x="1523987" y="4953045"/>
            <a:ext cx="4572012" cy="129586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Схема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Нормальная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Силовая установка</a:t>
            </a:r>
            <a:r>
              <a:rPr lang="en-US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:</a:t>
            </a: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 2 турбовентиляторных двигателя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573F9-6F94-A52C-01C0-9610A3776738}"/>
              </a:ext>
            </a:extLst>
          </p:cNvPr>
          <p:cNvSpPr txBox="1"/>
          <p:nvPr/>
        </p:nvSpPr>
        <p:spPr>
          <a:xfrm>
            <a:off x="6302197" y="4953045"/>
            <a:ext cx="4365816" cy="129586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Установившийся горизонтальный полёт на высоте 4 км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Установившаяся скорость 200 м</a:t>
            </a:r>
            <a:r>
              <a:rPr lang="en-US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/</a:t>
            </a:r>
            <a:r>
              <a:rPr lang="ru-RU" sz="18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22205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512F-92F0-4798-ABDF-30AA25BC539B}"/>
              </a:ext>
            </a:extLst>
          </p:cNvPr>
          <p:cNvSpPr/>
          <p:nvPr/>
        </p:nvSpPr>
        <p:spPr>
          <a:xfrm>
            <a:off x="2919711" y="2274833"/>
            <a:ext cx="6352578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Физическая и математическая модели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BF3F18-E3F1-47A1-B2CD-A550C47DB2C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584">
            <a:extLst>
              <a:ext uri="{FF2B5EF4-FFF2-40B4-BE49-F238E27FC236}">
                <a16:creationId xmlns:a16="http://schemas.microsoft.com/office/drawing/2014/main" id="{BC61499A-A784-6055-577A-52DE9BD9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795" y="3000089"/>
            <a:ext cx="809556" cy="9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261F9-305C-4E57-B541-716B267ED55B}"/>
                  </a:ext>
                </a:extLst>
              </p:cNvPr>
              <p:cNvSpPr txBox="1"/>
              <p:nvPr/>
            </p:nvSpPr>
            <p:spPr>
              <a:xfrm>
                <a:off x="999908" y="1199084"/>
                <a:ext cx="24377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𝑣𝑟</m:t>
                              </m:r>
                            </m:e>
                          </m:d>
                        </m:num>
                        <m:den>
                          <m: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ru-RU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  <m:r>
                        <a:rPr lang="ru-RU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0 </m:t>
                      </m:r>
                    </m:oMath>
                  </m:oMathPara>
                </a14:m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261F9-305C-4E57-B541-716B267E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08" y="1199084"/>
                <a:ext cx="243771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059B6-3521-41F7-B502-0E9364ABE7E4}"/>
              </a:ext>
            </a:extLst>
          </p:cNvPr>
          <p:cNvSpPr/>
          <p:nvPr/>
        </p:nvSpPr>
        <p:spPr>
          <a:xfrm>
            <a:off x="216799" y="544597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3065B-2B1D-44E4-82FB-21CE04693DA3}"/>
              </a:ext>
            </a:extLst>
          </p:cNvPr>
          <p:cNvSpPr txBox="1"/>
          <p:nvPr/>
        </p:nvSpPr>
        <p:spPr>
          <a:xfrm>
            <a:off x="994073" y="484977"/>
            <a:ext cx="2804105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Уравнение </a:t>
            </a:r>
            <a:r>
              <a:rPr lang="ru-RU" sz="1800" b="1" dirty="0" err="1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неразрыв-ти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BE9729-87D9-B01F-CD37-3CC0BC0CC830}"/>
                  </a:ext>
                </a:extLst>
              </p:cNvPr>
              <p:cNvSpPr txBox="1"/>
              <p:nvPr/>
            </p:nvSpPr>
            <p:spPr>
              <a:xfrm>
                <a:off x="5130805" y="1191002"/>
                <a:ext cx="1992273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BE9729-87D9-B01F-CD37-3CC0BC0C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5" y="1191002"/>
                <a:ext cx="199227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8">
            <a:extLst>
              <a:ext uri="{FF2B5EF4-FFF2-40B4-BE49-F238E27FC236}">
                <a16:creationId xmlns:a16="http://schemas.microsoft.com/office/drawing/2014/main" id="{A1533737-E0B9-1A90-6D22-A4937BA5005A}"/>
              </a:ext>
            </a:extLst>
          </p:cNvPr>
          <p:cNvSpPr/>
          <p:nvPr/>
        </p:nvSpPr>
        <p:spPr>
          <a:xfrm>
            <a:off x="4042641" y="536515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0D82E-38B6-EAAF-9150-F42CC104AE41}"/>
              </a:ext>
            </a:extLst>
          </p:cNvPr>
          <p:cNvSpPr txBox="1"/>
          <p:nvPr/>
        </p:nvSpPr>
        <p:spPr>
          <a:xfrm>
            <a:off x="4779078" y="476895"/>
            <a:ext cx="3076611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Интеграл Бернулли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DAB58F-2EF1-839C-C342-065DEA957E0B}"/>
                  </a:ext>
                </a:extLst>
              </p:cNvPr>
              <p:cNvSpPr txBox="1"/>
              <p:nvPr/>
            </p:nvSpPr>
            <p:spPr>
              <a:xfrm>
                <a:off x="9479788" y="1319886"/>
                <a:ext cx="1054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DAB58F-2EF1-839C-C342-065DEA957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88" y="1319886"/>
                <a:ext cx="105461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18">
            <a:extLst>
              <a:ext uri="{FF2B5EF4-FFF2-40B4-BE49-F238E27FC236}">
                <a16:creationId xmlns:a16="http://schemas.microsoft.com/office/drawing/2014/main" id="{3B423022-5D84-0A4F-9B53-D3B8F50A6092}"/>
              </a:ext>
            </a:extLst>
          </p:cNvPr>
          <p:cNvSpPr/>
          <p:nvPr/>
        </p:nvSpPr>
        <p:spPr>
          <a:xfrm>
            <a:off x="8087240" y="544597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76230-1F30-05B4-5495-3957464732F9}"/>
              </a:ext>
            </a:extLst>
          </p:cNvPr>
          <p:cNvSpPr txBox="1"/>
          <p:nvPr/>
        </p:nvSpPr>
        <p:spPr>
          <a:xfrm>
            <a:off x="8836589" y="484976"/>
            <a:ext cx="3076611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Уравнение</a:t>
            </a:r>
            <a:r>
              <a:rPr lang="ru-RU" sz="1800" dirty="0">
                <a:solidFill>
                  <a:schemeClr val="bg1"/>
                </a:solidFill>
                <a:latin typeface="Calibri Light" panose="020F0302020204030204" pitchFamily="34" charset="0"/>
                <a:ea typeface="Cambria" panose="02040503050406030204" pitchFamily="18" charset="0"/>
              </a:rPr>
              <a:t> и</a:t>
            </a:r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д. газа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02548-6AAF-14BD-E5EA-565E682A1AE5}"/>
                  </a:ext>
                </a:extLst>
              </p:cNvPr>
              <p:cNvSpPr txBox="1"/>
              <p:nvPr/>
            </p:nvSpPr>
            <p:spPr>
              <a:xfrm>
                <a:off x="999908" y="3577324"/>
                <a:ext cx="2437713" cy="61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</m:rad>
                    </m:oMath>
                  </m:oMathPara>
                </a14:m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02548-6AAF-14BD-E5EA-565E682A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08" y="3577324"/>
                <a:ext cx="2437713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18">
            <a:extLst>
              <a:ext uri="{FF2B5EF4-FFF2-40B4-BE49-F238E27FC236}">
                <a16:creationId xmlns:a16="http://schemas.microsoft.com/office/drawing/2014/main" id="{D43E9C00-7D90-B3FE-14B4-2EF2734E5E71}"/>
              </a:ext>
            </a:extLst>
          </p:cNvPr>
          <p:cNvSpPr/>
          <p:nvPr/>
        </p:nvSpPr>
        <p:spPr>
          <a:xfrm>
            <a:off x="121550" y="2969269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1BAFE-0809-CD94-EF45-27614157253F}"/>
              </a:ext>
            </a:extLst>
          </p:cNvPr>
          <p:cNvSpPr txBox="1"/>
          <p:nvPr/>
        </p:nvSpPr>
        <p:spPr>
          <a:xfrm>
            <a:off x="999908" y="2909649"/>
            <a:ext cx="2798270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Критерии подобия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2FCBD4-D2E8-BBD9-D02D-C8AC42174366}"/>
                  </a:ext>
                </a:extLst>
              </p:cNvPr>
              <p:cNvSpPr txBox="1"/>
              <p:nvPr/>
            </p:nvSpPr>
            <p:spPr>
              <a:xfrm>
                <a:off x="1403378" y="5292349"/>
                <a:ext cx="1811867" cy="667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2FCBD4-D2E8-BBD9-D02D-C8AC4217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78" y="5292349"/>
                <a:ext cx="1811867" cy="667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0743DE-17AE-AD91-456F-00DD12F4A1B6}"/>
                  </a:ext>
                </a:extLst>
              </p:cNvPr>
              <p:cNvSpPr txBox="1"/>
              <p:nvPr/>
            </p:nvSpPr>
            <p:spPr>
              <a:xfrm>
                <a:off x="1403378" y="4433490"/>
                <a:ext cx="1630771" cy="613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0743DE-17AE-AD91-456F-00DD12F4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78" y="4433490"/>
                <a:ext cx="1630771" cy="613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3725AB-CA99-DDED-FCEA-6FACF08C1767}"/>
                  </a:ext>
                </a:extLst>
              </p:cNvPr>
              <p:cNvSpPr txBox="1"/>
              <p:nvPr/>
            </p:nvSpPr>
            <p:spPr>
              <a:xfrm>
                <a:off x="5061376" y="3674293"/>
                <a:ext cx="2437713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_двиг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_трен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3725AB-CA99-DDED-FCEA-6FACF08C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76" y="3674293"/>
                <a:ext cx="2437713" cy="394210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18">
            <a:extLst>
              <a:ext uri="{FF2B5EF4-FFF2-40B4-BE49-F238E27FC236}">
                <a16:creationId xmlns:a16="http://schemas.microsoft.com/office/drawing/2014/main" id="{E2CA0162-2A05-58AE-9F22-1063E64C3DDC}"/>
              </a:ext>
            </a:extLst>
          </p:cNvPr>
          <p:cNvSpPr/>
          <p:nvPr/>
        </p:nvSpPr>
        <p:spPr>
          <a:xfrm>
            <a:off x="4029727" y="2969269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C4D152-552F-E682-0DDA-4DFB720E5FBC}"/>
              </a:ext>
            </a:extLst>
          </p:cNvPr>
          <p:cNvSpPr txBox="1"/>
          <p:nvPr/>
        </p:nvSpPr>
        <p:spPr>
          <a:xfrm>
            <a:off x="4779079" y="2909649"/>
            <a:ext cx="3076612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mbria" panose="02040503050406030204" pitchFamily="18" charset="0"/>
              </a:rPr>
              <a:t>Расчет силы сопротивления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58C3F-CAEA-CF3C-72FB-EEB1F3093490}"/>
                  </a:ext>
                </a:extLst>
              </p:cNvPr>
              <p:cNvSpPr txBox="1"/>
              <p:nvPr/>
            </p:nvSpPr>
            <p:spPr>
              <a:xfrm>
                <a:off x="4928123" y="4396920"/>
                <a:ext cx="2704218" cy="1095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_двиг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ru-RU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box>
                            <m:box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ru-RU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box>
                                <m:box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box>
                            </m:e>
                          </m:box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C58C3F-CAEA-CF3C-72FB-EEB1F3093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123" y="4396920"/>
                <a:ext cx="2704218" cy="1095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CDB2D20-7F3E-1D58-60AC-B6F5A795F390}"/>
                  </a:ext>
                </a:extLst>
              </p:cNvPr>
              <p:cNvSpPr txBox="1"/>
              <p:nvPr/>
            </p:nvSpPr>
            <p:spPr>
              <a:xfrm>
                <a:off x="9497471" y="3860094"/>
                <a:ext cx="1680549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CDB2D20-7F3E-1D58-60AC-B6F5A795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471" y="3860094"/>
                <a:ext cx="1680549" cy="6562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18">
            <a:extLst>
              <a:ext uri="{FF2B5EF4-FFF2-40B4-BE49-F238E27FC236}">
                <a16:creationId xmlns:a16="http://schemas.microsoft.com/office/drawing/2014/main" id="{91269A1C-5E61-8A96-6726-11507080E2C9}"/>
              </a:ext>
            </a:extLst>
          </p:cNvPr>
          <p:cNvSpPr/>
          <p:nvPr/>
        </p:nvSpPr>
        <p:spPr>
          <a:xfrm>
            <a:off x="8087240" y="2969269"/>
            <a:ext cx="517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40E64-C0F1-DA34-7975-4E4BED96B1D7}"/>
              </a:ext>
            </a:extLst>
          </p:cNvPr>
          <p:cNvSpPr txBox="1"/>
          <p:nvPr/>
        </p:nvSpPr>
        <p:spPr>
          <a:xfrm>
            <a:off x="8836589" y="2909648"/>
            <a:ext cx="3076613" cy="5193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Связь параметров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0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FA26-E9AA-7167-F352-75AF0561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2C22D9-3F02-FF8D-1C97-13CA919110F5}"/>
              </a:ext>
            </a:extLst>
          </p:cNvPr>
          <p:cNvSpPr/>
          <p:nvPr/>
        </p:nvSpPr>
        <p:spPr>
          <a:xfrm>
            <a:off x="2919711" y="2644165"/>
            <a:ext cx="6352578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ru-RU" altLang="ko-KR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Расчёты по физ. модели</a:t>
            </a:r>
            <a:endParaRPr lang="ko-KR" altLang="en-US" sz="4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2C91C1-C281-0179-BE26-7EE16676CD0C}"/>
              </a:ext>
            </a:extLst>
          </p:cNvPr>
          <p:cNvSpPr/>
          <p:nvPr/>
        </p:nvSpPr>
        <p:spPr>
          <a:xfrm>
            <a:off x="9135310" y="2828831"/>
            <a:ext cx="1838425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sz="72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584">
            <a:extLst>
              <a:ext uri="{FF2B5EF4-FFF2-40B4-BE49-F238E27FC236}">
                <a16:creationId xmlns:a16="http://schemas.microsoft.com/office/drawing/2014/main" id="{427B4EB7-C470-7351-8F72-281AD6808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795" y="3000089"/>
            <a:ext cx="809556" cy="9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C5362B-C4AA-FF82-AC3A-5A9EB8BE8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7004" y="945724"/>
            <a:ext cx="8597990" cy="48589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D2278-05C8-43CB-55EC-EC1240AA03D7}"/>
              </a:ext>
            </a:extLst>
          </p:cNvPr>
          <p:cNvSpPr txBox="1"/>
          <p:nvPr/>
        </p:nvSpPr>
        <p:spPr>
          <a:xfrm>
            <a:off x="3232324" y="5804695"/>
            <a:ext cx="5727351" cy="46487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Без обтекателя 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Fz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</a:rPr>
              <a:t> = 91729 Н, заметны отрывные области</a:t>
            </a:r>
            <a:endParaRPr lang="ru-RU" sz="18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0001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solidFill>
            <a:schemeClr val="bg1"/>
          </a:solidFill>
        </a:ln>
        <a:effectLst/>
      </a:spPr>
      <a:bodyPr wrap="square" rtlCol="0" anchor="ctr" anchorCtr="0">
        <a:spAutoFit/>
      </a:bodyPr>
      <a:lstStyle>
        <a:defPPr algn="ctr">
          <a:defRPr sz="2400" b="0"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438</Words>
  <Application>Microsoft Office PowerPoint</Application>
  <PresentationFormat>Широкоэкранный</PresentationFormat>
  <Paragraphs>96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Cambria Math</vt:lpstr>
      <vt:lpstr>Calibri</vt:lpstr>
      <vt:lpstr>Arial</vt:lpstr>
      <vt:lpstr>맑은 고딕</vt:lpstr>
      <vt:lpstr>Calibri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Клочков Макар</cp:lastModifiedBy>
  <cp:revision>250</cp:revision>
  <dcterms:created xsi:type="dcterms:W3CDTF">2019-04-06T05:20:47Z</dcterms:created>
  <dcterms:modified xsi:type="dcterms:W3CDTF">2025-12-18T10:46:20Z</dcterms:modified>
</cp:coreProperties>
</file>